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761755"/>
            <a:ext cx="8791575" cy="2387600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¿Cómo resolver dialógica y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pacíficamente los conflictos?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8700" y="4387650"/>
            <a:ext cx="9315317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Héctor cornejo montero</a:t>
            </a:r>
          </a:p>
          <a:p>
            <a:pPr algn="r"/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Encargado de Convivencia escolar</a:t>
            </a:r>
          </a:p>
          <a:p>
            <a:pPr algn="r"/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colegio Boston</a:t>
            </a:r>
          </a:p>
          <a:p>
            <a:pPr algn="r"/>
            <a:r>
              <a:rPr lang="es-C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Villa alemana, 23 de agosto 2019</a:t>
            </a:r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2313364" cy="122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256" t="18015" r="35359" b="13787"/>
          <a:stretch/>
        </p:blipFill>
        <p:spPr>
          <a:xfrm>
            <a:off x="658906" y="2513488"/>
            <a:ext cx="2970370" cy="37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67757"/>
            <a:ext cx="9905998" cy="93982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Técnicas alternativas para resolver los conflictos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1" y="1378039"/>
            <a:ext cx="9905999" cy="4456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Tres son las técnicas alternativas más conocidas para resolver los conflictos: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• La negociación, en que las partes en conflicto buscan ellas mismas una solución.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• La mediación, en que interviene un tercero neutral que ayuda a las partes a llegar a un acuerdo.</a:t>
            </a:r>
          </a:p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• El arbitraje en que interviene un tercero neutral, pero que es él quien decide por las partes </a:t>
            </a:r>
            <a:r>
              <a:rPr lang="es-CL" dirty="0" smtClean="0">
                <a:solidFill>
                  <a:schemeClr val="bg1"/>
                </a:solidFill>
              </a:rPr>
              <a:t>el acuerdo </a:t>
            </a:r>
            <a:r>
              <a:rPr lang="es-CL" dirty="0">
                <a:solidFill>
                  <a:schemeClr val="bg1"/>
                </a:solidFill>
              </a:rPr>
              <a:t>a alcanzar.</a:t>
            </a:r>
          </a:p>
          <a:p>
            <a:pPr marL="0" indent="0">
              <a:buNone/>
            </a:pPr>
            <a:r>
              <a:rPr lang="es-CL" dirty="0"/>
              <a:t>Estas técnicas se diferencian no sólo por cómo se resuelve el conflicto, sino también por qué </a:t>
            </a:r>
            <a:r>
              <a:rPr lang="es-CL" dirty="0" smtClean="0"/>
              <a:t>finalidad y </a:t>
            </a:r>
            <a:r>
              <a:rPr lang="es-CL" dirty="0"/>
              <a:t>resultados se buscan.</a:t>
            </a:r>
          </a:p>
        </p:txBody>
      </p:sp>
    </p:spTree>
    <p:extLst>
      <p:ext uri="{BB962C8B-B14F-4D97-AF65-F5344CB8AC3E}">
        <p14:creationId xmlns:p14="http://schemas.microsoft.com/office/powerpoint/2010/main" val="42564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93" y="309425"/>
            <a:ext cx="11011437" cy="1017099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Cuadro sinóptico de las técnicas de resolución de conflictos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95" t="25940" r="14674" b="17697"/>
          <a:stretch/>
        </p:blipFill>
        <p:spPr>
          <a:xfrm>
            <a:off x="1142484" y="1326524"/>
            <a:ext cx="9903853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9521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Negociación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566907"/>
            <a:ext cx="9905999" cy="4112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chemeClr val="bg1"/>
                </a:solidFill>
              </a:rPr>
              <a:t>Las </a:t>
            </a:r>
            <a:r>
              <a:rPr lang="es-CL" dirty="0">
                <a:solidFill>
                  <a:schemeClr val="bg1"/>
                </a:solidFill>
              </a:rPr>
              <a:t>partes manifiestan voluntad e interés por resolver las </a:t>
            </a:r>
            <a:r>
              <a:rPr lang="es-CL" dirty="0" smtClean="0">
                <a:solidFill>
                  <a:schemeClr val="bg1"/>
                </a:solidFill>
              </a:rPr>
              <a:t>diferencias </a:t>
            </a:r>
            <a:r>
              <a:rPr lang="es-CL" dirty="0">
                <a:solidFill>
                  <a:schemeClr val="bg1"/>
                </a:solidFill>
              </a:rPr>
              <a:t>sin ayuda </a:t>
            </a:r>
            <a:r>
              <a:rPr lang="es-CL" dirty="0" smtClean="0">
                <a:solidFill>
                  <a:schemeClr val="bg1"/>
                </a:solidFill>
              </a:rPr>
              <a:t>de terceros.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82495"/>
              </p:ext>
            </p:extLst>
          </p:nvPr>
        </p:nvGraphicFramePr>
        <p:xfrm>
          <a:off x="1388056" y="2847471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51"/>
                <a:gridCol w="708194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Pasos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1°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Acordar escuchar con respeto y dialogar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2°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Aclarar el conflicto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3°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Exponer los intereses de las partes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4°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Acordar la solución más adecuada para ambas partes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4975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Mediación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476754"/>
            <a:ext cx="9905999" cy="4357376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L</a:t>
            </a:r>
            <a:r>
              <a:rPr lang="es-CL" dirty="0" smtClean="0">
                <a:solidFill>
                  <a:schemeClr val="bg1"/>
                </a:solidFill>
              </a:rPr>
              <a:t>as </a:t>
            </a:r>
            <a:r>
              <a:rPr lang="es-CL" dirty="0">
                <a:solidFill>
                  <a:schemeClr val="bg1"/>
                </a:solidFill>
              </a:rPr>
              <a:t>condiciones para la </a:t>
            </a:r>
            <a:r>
              <a:rPr lang="es-CL" dirty="0" smtClean="0">
                <a:solidFill>
                  <a:schemeClr val="bg1"/>
                </a:solidFill>
              </a:rPr>
              <a:t>mediación </a:t>
            </a:r>
            <a:r>
              <a:rPr lang="es-CL" dirty="0">
                <a:solidFill>
                  <a:schemeClr val="bg1"/>
                </a:solidFill>
              </a:rPr>
              <a:t>son que las partes se encuentren calmadas y </a:t>
            </a:r>
            <a:r>
              <a:rPr lang="es-CL" dirty="0" smtClean="0">
                <a:solidFill>
                  <a:schemeClr val="bg1"/>
                </a:solidFill>
              </a:rPr>
              <a:t>que exista </a:t>
            </a:r>
            <a:r>
              <a:rPr lang="es-CL" dirty="0">
                <a:solidFill>
                  <a:schemeClr val="bg1"/>
                </a:solidFill>
              </a:rPr>
              <a:t>confianza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11071"/>
              </p:ext>
            </p:extLst>
          </p:nvPr>
        </p:nvGraphicFramePr>
        <p:xfrm>
          <a:off x="2997915" y="2612860"/>
          <a:ext cx="5141533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74"/>
                <a:gridCol w="431365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</a:rPr>
                        <a:t>Pasos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1°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err="1" smtClean="0">
                          <a:solidFill>
                            <a:schemeClr val="bg1"/>
                          </a:solidFill>
                        </a:rPr>
                        <a:t>Premediación</a:t>
                      </a:r>
                      <a:endParaRPr lang="es-CL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2°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Presentación y reglas del juego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3°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Cuéntame y te escucho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4°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Aclarar el problema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5°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Proponer soluciones</a:t>
                      </a:r>
                      <a:endParaRPr lang="es-C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6°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solidFill>
                            <a:schemeClr val="bg1"/>
                          </a:solidFill>
                        </a:rPr>
                        <a:t>Llegar a un acuerdo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1341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Arbitraje Pedagógico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13" t="63758" r="24487" b="16606"/>
          <a:stretch/>
        </p:blipFill>
        <p:spPr>
          <a:xfrm>
            <a:off x="1323858" y="2228046"/>
            <a:ext cx="9723553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1260" y="283667"/>
            <a:ext cx="9905998" cy="81103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Desarrollo de competencias </a:t>
            </a:r>
            <a:r>
              <a:rPr lang="es-CL" dirty="0" smtClean="0">
                <a:solidFill>
                  <a:schemeClr val="bg1"/>
                </a:solidFill>
              </a:rPr>
              <a:t>para</a:t>
            </a:r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resolver los conflictos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6562" y="1094704"/>
            <a:ext cx="10578362" cy="4769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Para aprender a resolver pacíficamente los </a:t>
            </a:r>
            <a:r>
              <a:rPr lang="es-CL" dirty="0" smtClean="0">
                <a:solidFill>
                  <a:schemeClr val="bg1"/>
                </a:solidFill>
              </a:rPr>
              <a:t>conflictos se necesita </a:t>
            </a:r>
            <a:r>
              <a:rPr lang="es-CL" dirty="0">
                <a:solidFill>
                  <a:schemeClr val="bg1"/>
                </a:solidFill>
              </a:rPr>
              <a:t>desarrollar habilidades en </a:t>
            </a:r>
            <a:r>
              <a:rPr lang="es-CL" dirty="0" smtClean="0">
                <a:solidFill>
                  <a:schemeClr val="bg1"/>
                </a:solidFill>
              </a:rPr>
              <a:t>tres ámbitos </a:t>
            </a:r>
            <a:r>
              <a:rPr lang="es-CL" dirty="0">
                <a:solidFill>
                  <a:schemeClr val="bg1"/>
                </a:solidFill>
              </a:rPr>
              <a:t>fundamentales</a:t>
            </a:r>
            <a:r>
              <a:rPr lang="es-CL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s-CL" dirty="0">
                <a:solidFill>
                  <a:schemeClr val="bg1"/>
                </a:solidFill>
              </a:rPr>
              <a:t>Competencias </a:t>
            </a:r>
            <a:r>
              <a:rPr lang="es-CL" dirty="0" smtClean="0">
                <a:solidFill>
                  <a:schemeClr val="bg1"/>
                </a:solidFill>
              </a:rPr>
              <a:t>cognitivas: Las </a:t>
            </a:r>
            <a:r>
              <a:rPr lang="es-CL" dirty="0">
                <a:solidFill>
                  <a:schemeClr val="bg1"/>
                </a:solidFill>
              </a:rPr>
              <a:t>competencias cognitivas se refieren a </a:t>
            </a:r>
            <a:r>
              <a:rPr lang="es-CL" dirty="0" smtClean="0">
                <a:solidFill>
                  <a:schemeClr val="bg1"/>
                </a:solidFill>
              </a:rPr>
              <a:t>las habilidades </a:t>
            </a:r>
            <a:r>
              <a:rPr lang="es-CL" dirty="0">
                <a:solidFill>
                  <a:schemeClr val="bg1"/>
                </a:solidFill>
              </a:rPr>
              <a:t>que hay que </a:t>
            </a:r>
            <a:r>
              <a:rPr lang="es-CL" dirty="0" smtClean="0">
                <a:solidFill>
                  <a:schemeClr val="bg1"/>
                </a:solidFill>
              </a:rPr>
              <a:t> desarrollar </a:t>
            </a:r>
            <a:r>
              <a:rPr lang="es-CL" dirty="0">
                <a:solidFill>
                  <a:schemeClr val="bg1"/>
                </a:solidFill>
              </a:rPr>
              <a:t>para </a:t>
            </a:r>
            <a:r>
              <a:rPr lang="es-CL" dirty="0" smtClean="0">
                <a:solidFill>
                  <a:schemeClr val="bg1"/>
                </a:solidFill>
              </a:rPr>
              <a:t>tomar distancia </a:t>
            </a:r>
            <a:r>
              <a:rPr lang="es-CL" dirty="0">
                <a:solidFill>
                  <a:schemeClr val="bg1"/>
                </a:solidFill>
              </a:rPr>
              <a:t>y pensar desde la </a:t>
            </a:r>
            <a:r>
              <a:rPr lang="es-CL" dirty="0" smtClean="0">
                <a:solidFill>
                  <a:schemeClr val="bg1"/>
                </a:solidFill>
              </a:rPr>
              <a:t>posición </a:t>
            </a:r>
            <a:r>
              <a:rPr lang="es-CL" dirty="0">
                <a:solidFill>
                  <a:schemeClr val="bg1"/>
                </a:solidFill>
              </a:rPr>
              <a:t>en que </a:t>
            </a:r>
            <a:r>
              <a:rPr lang="es-CL" dirty="0" smtClean="0">
                <a:solidFill>
                  <a:schemeClr val="bg1"/>
                </a:solidFill>
              </a:rPr>
              <a:t>esta la </a:t>
            </a:r>
            <a:r>
              <a:rPr lang="es-CL" dirty="0">
                <a:solidFill>
                  <a:schemeClr val="bg1"/>
                </a:solidFill>
              </a:rPr>
              <a:t>otra persona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CL" dirty="0">
                <a:solidFill>
                  <a:schemeClr val="bg1"/>
                </a:solidFill>
              </a:rPr>
              <a:t>Competencias </a:t>
            </a:r>
            <a:r>
              <a:rPr lang="es-CL" dirty="0" smtClean="0">
                <a:solidFill>
                  <a:schemeClr val="bg1"/>
                </a:solidFill>
              </a:rPr>
              <a:t>emocionales: Las </a:t>
            </a:r>
            <a:r>
              <a:rPr lang="es-CL" dirty="0">
                <a:solidFill>
                  <a:schemeClr val="bg1"/>
                </a:solidFill>
              </a:rPr>
              <a:t>competencias emocionales refieren a la </a:t>
            </a:r>
            <a:r>
              <a:rPr lang="es-CL" dirty="0" smtClean="0">
                <a:solidFill>
                  <a:schemeClr val="bg1"/>
                </a:solidFill>
              </a:rPr>
              <a:t>capacidad de </a:t>
            </a:r>
            <a:r>
              <a:rPr lang="es-CL" dirty="0">
                <a:solidFill>
                  <a:schemeClr val="bg1"/>
                </a:solidFill>
              </a:rPr>
              <a:t>autorregular nuestras emociones </a:t>
            </a:r>
            <a:r>
              <a:rPr lang="es-CL" dirty="0" smtClean="0">
                <a:solidFill>
                  <a:schemeClr val="bg1"/>
                </a:solidFill>
              </a:rPr>
              <a:t>y la </a:t>
            </a:r>
            <a:r>
              <a:rPr lang="es-CL" dirty="0">
                <a:solidFill>
                  <a:schemeClr val="bg1"/>
                </a:solidFill>
              </a:rPr>
              <a:t>de los </a:t>
            </a:r>
            <a:r>
              <a:rPr lang="es-CL" dirty="0" smtClean="0">
                <a:solidFill>
                  <a:schemeClr val="bg1"/>
                </a:solidFill>
              </a:rPr>
              <a:t>demás </a:t>
            </a:r>
            <a:r>
              <a:rPr lang="es-CL" dirty="0">
                <a:solidFill>
                  <a:schemeClr val="bg1"/>
                </a:solidFill>
              </a:rPr>
              <a:t>en situaciones de conflicto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257909"/>
            <a:ext cx="9905998" cy="759521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Competencias comunicativas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056" y="1017430"/>
            <a:ext cx="11088709" cy="5447764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chemeClr val="bg1"/>
                </a:solidFill>
              </a:rPr>
              <a:t>Muchas veces los conflictos ocurren por una mala comunicación entre las partes. Si aprendiéramos </a:t>
            </a:r>
            <a:r>
              <a:rPr lang="es-CL" dirty="0" smtClean="0">
                <a:solidFill>
                  <a:schemeClr val="bg1"/>
                </a:solidFill>
              </a:rPr>
              <a:t>a comunicarnos </a:t>
            </a:r>
            <a:r>
              <a:rPr lang="es-CL" dirty="0">
                <a:solidFill>
                  <a:schemeClr val="bg1"/>
                </a:solidFill>
              </a:rPr>
              <a:t>mejor podríamos resolver muchos conflictos. </a:t>
            </a:r>
            <a:endParaRPr lang="es-CL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373" t="21435" r="14597" b="14832"/>
          <a:stretch/>
        </p:blipFill>
        <p:spPr>
          <a:xfrm>
            <a:off x="1141412" y="1983346"/>
            <a:ext cx="9762186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9826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Competencias comunicativas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95" t="27758" r="14879" b="19151"/>
          <a:stretch/>
        </p:blipFill>
        <p:spPr>
          <a:xfrm>
            <a:off x="1645102" y="1403797"/>
            <a:ext cx="8692557" cy="350305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73746" y="4906851"/>
            <a:ext cx="941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Con estas conductas bloqueamos la </a:t>
            </a:r>
            <a:r>
              <a:rPr lang="es-CL" sz="2400" dirty="0" smtClean="0"/>
              <a:t>comunicación con </a:t>
            </a:r>
            <a:r>
              <a:rPr lang="es-CL" sz="2400" dirty="0"/>
              <a:t>el otro; enviamos un mensaje de </a:t>
            </a:r>
            <a:r>
              <a:rPr lang="es-CL" sz="2400" dirty="0" smtClean="0"/>
              <a:t>que no </a:t>
            </a:r>
            <a:r>
              <a:rPr lang="es-CL" sz="2400" dirty="0"/>
              <a:t>estamos escuchando con interés al otro.</a:t>
            </a:r>
          </a:p>
        </p:txBody>
      </p:sp>
    </p:spTree>
    <p:extLst>
      <p:ext uri="{BB962C8B-B14F-4D97-AF65-F5344CB8AC3E}">
        <p14:creationId xmlns:p14="http://schemas.microsoft.com/office/powerpoint/2010/main" val="26939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02607"/>
            <a:ext cx="9905998" cy="37315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Competencias comunicativas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399481"/>
            <a:ext cx="9905999" cy="3541714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La escucha </a:t>
            </a:r>
            <a:r>
              <a:rPr lang="es-CL" dirty="0">
                <a:solidFill>
                  <a:schemeClr val="bg1"/>
                </a:solidFill>
              </a:rPr>
              <a:t>activa supone escuchar con </a:t>
            </a:r>
            <a:r>
              <a:rPr lang="es-CL" dirty="0" smtClean="0">
                <a:solidFill>
                  <a:schemeClr val="bg1"/>
                </a:solidFill>
              </a:rPr>
              <a:t>atención lo </a:t>
            </a:r>
            <a:r>
              <a:rPr lang="es-CL" dirty="0">
                <a:solidFill>
                  <a:schemeClr val="bg1"/>
                </a:solidFill>
              </a:rPr>
              <a:t>que el otro quiere comunicarnos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CL" dirty="0">
                <a:solidFill>
                  <a:schemeClr val="bg1"/>
                </a:solidFill>
              </a:rPr>
              <a:t>Hay dos </a:t>
            </a:r>
            <a:r>
              <a:rPr lang="es-CL" dirty="0" smtClean="0">
                <a:solidFill>
                  <a:schemeClr val="bg1"/>
                </a:solidFill>
              </a:rPr>
              <a:t>técnicas por </a:t>
            </a:r>
            <a:r>
              <a:rPr lang="es-CL" dirty="0">
                <a:solidFill>
                  <a:schemeClr val="bg1"/>
                </a:solidFill>
              </a:rPr>
              <a:t>medio de las cuales demostramos </a:t>
            </a:r>
            <a:r>
              <a:rPr lang="es-CL" dirty="0" smtClean="0">
                <a:solidFill>
                  <a:schemeClr val="bg1"/>
                </a:solidFill>
              </a:rPr>
              <a:t>que estamos </a:t>
            </a:r>
            <a:r>
              <a:rPr lang="es-CL" dirty="0">
                <a:solidFill>
                  <a:schemeClr val="bg1"/>
                </a:solidFill>
              </a:rPr>
              <a:t>en una actitud de escucha activa: </a:t>
            </a:r>
            <a:r>
              <a:rPr lang="es-CL" dirty="0" smtClean="0">
                <a:solidFill>
                  <a:schemeClr val="bg1"/>
                </a:solidFill>
              </a:rPr>
              <a:t>el parafraseo </a:t>
            </a:r>
            <a:r>
              <a:rPr lang="es-CL" dirty="0">
                <a:solidFill>
                  <a:schemeClr val="bg1"/>
                </a:solidFill>
              </a:rPr>
              <a:t>y el reflejo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CL" b="1" dirty="0">
                <a:solidFill>
                  <a:schemeClr val="bg1"/>
                </a:solidFill>
              </a:rPr>
              <a:t>El parafraseo </a:t>
            </a:r>
            <a:r>
              <a:rPr lang="es-CL" dirty="0">
                <a:solidFill>
                  <a:schemeClr val="bg1"/>
                </a:solidFill>
              </a:rPr>
              <a:t>consiste en repetir con </a:t>
            </a:r>
            <a:r>
              <a:rPr lang="es-CL" dirty="0" smtClean="0">
                <a:solidFill>
                  <a:schemeClr val="bg1"/>
                </a:solidFill>
              </a:rPr>
              <a:t>nuestras propias </a:t>
            </a:r>
            <a:r>
              <a:rPr lang="es-CL" dirty="0">
                <a:solidFill>
                  <a:schemeClr val="bg1"/>
                </a:solidFill>
              </a:rPr>
              <a:t>palabras lo que acabamos de </a:t>
            </a:r>
            <a:r>
              <a:rPr lang="es-CL" dirty="0" smtClean="0">
                <a:solidFill>
                  <a:schemeClr val="bg1"/>
                </a:solidFill>
              </a:rPr>
              <a:t>escuchar de </a:t>
            </a:r>
            <a:r>
              <a:rPr lang="es-CL" dirty="0">
                <a:solidFill>
                  <a:schemeClr val="bg1"/>
                </a:solidFill>
              </a:rPr>
              <a:t>manera de asegurar que el mensaje </a:t>
            </a:r>
            <a:r>
              <a:rPr lang="es-CL" dirty="0" smtClean="0">
                <a:solidFill>
                  <a:schemeClr val="bg1"/>
                </a:solidFill>
              </a:rPr>
              <a:t>recibido este </a:t>
            </a:r>
            <a:r>
              <a:rPr lang="es-CL" dirty="0">
                <a:solidFill>
                  <a:schemeClr val="bg1"/>
                </a:solidFill>
              </a:rPr>
              <a:t>completo, sin juicios de valor ni interpretaciones.</a:t>
            </a:r>
            <a:endParaRPr lang="es-CL" dirty="0" smtClean="0">
              <a:solidFill>
                <a:schemeClr val="bg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3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0733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Competencias comunicativas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592665"/>
            <a:ext cx="9905999" cy="3541714"/>
          </a:xfrm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El reflejo </a:t>
            </a:r>
            <a:r>
              <a:rPr lang="es-CL" dirty="0">
                <a:solidFill>
                  <a:schemeClr val="bg1"/>
                </a:solidFill>
              </a:rPr>
              <a:t>consiste en demostrarle al otro que </a:t>
            </a:r>
            <a:r>
              <a:rPr lang="es-CL" dirty="0" smtClean="0">
                <a:solidFill>
                  <a:schemeClr val="bg1"/>
                </a:solidFill>
              </a:rPr>
              <a:t>nos damos </a:t>
            </a:r>
            <a:r>
              <a:rPr lang="es-CL" dirty="0">
                <a:solidFill>
                  <a:schemeClr val="bg1"/>
                </a:solidFill>
              </a:rPr>
              <a:t>cuenta de como se siente y de que </a:t>
            </a:r>
            <a:r>
              <a:rPr lang="es-CL" dirty="0" smtClean="0">
                <a:solidFill>
                  <a:schemeClr val="bg1"/>
                </a:solidFill>
              </a:rPr>
              <a:t>nos importa </a:t>
            </a:r>
            <a:r>
              <a:rPr lang="es-CL" dirty="0">
                <a:solidFill>
                  <a:schemeClr val="bg1"/>
                </a:solidFill>
              </a:rPr>
              <a:t>lo que le ocurre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También </a:t>
            </a:r>
            <a:r>
              <a:rPr lang="es-CL" dirty="0">
                <a:solidFill>
                  <a:schemeClr val="bg1"/>
                </a:solidFill>
              </a:rPr>
              <a:t>es muy importante en la </a:t>
            </a:r>
            <a:r>
              <a:rPr lang="es-CL" dirty="0" smtClean="0">
                <a:solidFill>
                  <a:schemeClr val="bg1"/>
                </a:solidFill>
              </a:rPr>
              <a:t>comunicación ser </a:t>
            </a:r>
            <a:r>
              <a:rPr lang="es-CL" dirty="0">
                <a:solidFill>
                  <a:schemeClr val="bg1"/>
                </a:solidFill>
              </a:rPr>
              <a:t>asertivos.</a:t>
            </a:r>
          </a:p>
        </p:txBody>
      </p:sp>
    </p:spTree>
    <p:extLst>
      <p:ext uri="{BB962C8B-B14F-4D97-AF65-F5344CB8AC3E}">
        <p14:creationId xmlns:p14="http://schemas.microsoft.com/office/powerpoint/2010/main" val="37468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Objetivo: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chemeClr val="bg1"/>
                </a:solidFill>
              </a:rPr>
              <a:t>A</a:t>
            </a:r>
            <a:r>
              <a:rPr lang="es-CL" sz="3200" dirty="0" smtClean="0">
                <a:solidFill>
                  <a:schemeClr val="bg1"/>
                </a:solidFill>
              </a:rPr>
              <a:t>yudar </a:t>
            </a:r>
            <a:r>
              <a:rPr lang="es-CL" sz="3200" dirty="0">
                <a:solidFill>
                  <a:schemeClr val="bg1"/>
                </a:solidFill>
              </a:rPr>
              <a:t>a </a:t>
            </a:r>
            <a:r>
              <a:rPr lang="es-CL" sz="3200" dirty="0" smtClean="0">
                <a:solidFill>
                  <a:schemeClr val="bg1"/>
                </a:solidFill>
              </a:rPr>
              <a:t>la comunidad educativa </a:t>
            </a:r>
            <a:r>
              <a:rPr lang="es-CL" sz="3200" dirty="0">
                <a:solidFill>
                  <a:schemeClr val="bg1"/>
                </a:solidFill>
              </a:rPr>
              <a:t>a reflexionar sobre las maneras de enfrentar y resolver </a:t>
            </a:r>
            <a:r>
              <a:rPr lang="es-CL" sz="3200" dirty="0" smtClean="0">
                <a:solidFill>
                  <a:schemeClr val="bg1"/>
                </a:solidFill>
              </a:rPr>
              <a:t>en forma </a:t>
            </a:r>
            <a:r>
              <a:rPr lang="es-CL" sz="3200" dirty="0">
                <a:solidFill>
                  <a:schemeClr val="bg1"/>
                </a:solidFill>
              </a:rPr>
              <a:t>pacífica y dialogada los conflictos que surgen a diario en </a:t>
            </a:r>
            <a:r>
              <a:rPr lang="es-CL" sz="3200" dirty="0" smtClean="0">
                <a:solidFill>
                  <a:schemeClr val="bg1"/>
                </a:solidFill>
              </a:rPr>
              <a:t>la convivencia </a:t>
            </a:r>
            <a:r>
              <a:rPr lang="es-CL" sz="3200" dirty="0">
                <a:solidFill>
                  <a:schemeClr val="bg1"/>
                </a:solidFill>
              </a:rPr>
              <a:t>escolar. </a:t>
            </a:r>
          </a:p>
        </p:txBody>
      </p:sp>
    </p:spTree>
    <p:extLst>
      <p:ext uri="{BB962C8B-B14F-4D97-AF65-F5344CB8AC3E}">
        <p14:creationId xmlns:p14="http://schemas.microsoft.com/office/powerpoint/2010/main" val="5914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26" t="22303" r="12834" b="22061"/>
          <a:stretch/>
        </p:blipFill>
        <p:spPr>
          <a:xfrm>
            <a:off x="592429" y="888956"/>
            <a:ext cx="10746282" cy="44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22" t="21576" r="12425" b="18424"/>
          <a:stretch/>
        </p:blipFill>
        <p:spPr>
          <a:xfrm>
            <a:off x="1456730" y="618518"/>
            <a:ext cx="9275364" cy="41140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56729" y="4986150"/>
            <a:ext cx="959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1 Este ejemplo está tomado de Fernando Mejía “</a:t>
            </a:r>
            <a:r>
              <a:rPr lang="es-CL" dirty="0" smtClean="0"/>
              <a:t>Mediación, convivencia </a:t>
            </a:r>
            <a:r>
              <a:rPr lang="es-CL" dirty="0"/>
              <a:t>y conflicto”, OEI, 2013</a:t>
            </a:r>
          </a:p>
        </p:txBody>
      </p:sp>
    </p:spTree>
    <p:extLst>
      <p:ext uri="{BB962C8B-B14F-4D97-AF65-F5344CB8AC3E}">
        <p14:creationId xmlns:p14="http://schemas.microsoft.com/office/powerpoint/2010/main" val="6253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8006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RESULTADOS SIMCE </a:t>
            </a:r>
            <a:r>
              <a:rPr lang="es-CL" dirty="0" smtClean="0">
                <a:solidFill>
                  <a:schemeClr val="bg1"/>
                </a:solidFill>
              </a:rPr>
              <a:t>colegio </a:t>
            </a:r>
            <a:r>
              <a:rPr lang="es-CL" dirty="0" err="1" smtClean="0">
                <a:solidFill>
                  <a:schemeClr val="bg1"/>
                </a:solidFill>
              </a:rPr>
              <a:t>boston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22683"/>
              </p:ext>
            </p:extLst>
          </p:nvPr>
        </p:nvGraphicFramePr>
        <p:xfrm>
          <a:off x="1352281" y="1571223"/>
          <a:ext cx="9156881" cy="4487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260"/>
                <a:gridCol w="1003524"/>
                <a:gridCol w="952785"/>
                <a:gridCol w="957294"/>
                <a:gridCol w="957294"/>
                <a:gridCol w="844540"/>
                <a:gridCol w="977592"/>
                <a:gridCol w="977592"/>
              </a:tblGrid>
              <a:tr h="56741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Indicadores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Desempeño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Metas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4° Básico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6°Básico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2°Medio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6741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3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Autoestima académica y motivación escolar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</a:rPr>
                        <a:t>76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3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Clima de convivencia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escolar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76%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</a:tr>
              <a:tr h="73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Participación y formación ciudadana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73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67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Hábitos de vida saludable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solidFill>
                            <a:schemeClr val="bg1"/>
                          </a:solidFill>
                          <a:effectLst/>
                        </a:rPr>
                        <a:t>76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73</a:t>
                      </a:r>
                      <a:endParaRPr lang="es-CL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7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GRACIAS POR SU ATENCIÓN Y TIEMPO!!!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dirty="0">
                <a:solidFill>
                  <a:schemeClr val="bg1"/>
                </a:solidFill>
              </a:rPr>
              <a:t>Héctor </a:t>
            </a:r>
            <a:r>
              <a:rPr lang="es-CL" dirty="0" smtClean="0">
                <a:solidFill>
                  <a:schemeClr val="bg1"/>
                </a:solidFill>
              </a:rPr>
              <a:t>Cornejo Montero</a:t>
            </a:r>
            <a:endParaRPr lang="es-C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L" dirty="0">
                <a:solidFill>
                  <a:schemeClr val="bg1"/>
                </a:solidFill>
              </a:rPr>
              <a:t>Encargado de Convivencia escolar</a:t>
            </a:r>
          </a:p>
          <a:p>
            <a:pPr marL="0" indent="0" algn="ctr">
              <a:buNone/>
            </a:pPr>
            <a:r>
              <a:rPr lang="es-CL" dirty="0" smtClean="0">
                <a:solidFill>
                  <a:schemeClr val="bg1"/>
                </a:solidFill>
              </a:rPr>
              <a:t>Colegio Boston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>
                <a:solidFill>
                  <a:schemeClr val="bg1"/>
                </a:solidFill>
              </a:rPr>
              <a:t>	El </a:t>
            </a:r>
            <a:r>
              <a:rPr lang="es-CL" dirty="0">
                <a:solidFill>
                  <a:schemeClr val="bg1"/>
                </a:solidFill>
              </a:rPr>
              <a:t>surgimiento de conflictos en la escuela es natural. En ella confluyen personas de distintas edades, caracteres, intereses, de contextos culturales y posiciones sociales diferentes. Los conflictos son parte inherente de toda comunidad humana y, por tanto, cualquier intervención que se quiera hacer al respecto debe orientarse a una resolución adecuada de </a:t>
            </a:r>
            <a:r>
              <a:rPr lang="es-CL" dirty="0" smtClean="0">
                <a:solidFill>
                  <a:schemeClr val="bg1"/>
                </a:solidFill>
              </a:rPr>
              <a:t>ellos </a:t>
            </a:r>
            <a:r>
              <a:rPr lang="es-CL" dirty="0">
                <a:solidFill>
                  <a:schemeClr val="bg1"/>
                </a:solidFill>
              </a:rPr>
              <a:t>y no a su supresión.</a:t>
            </a:r>
          </a:p>
        </p:txBody>
      </p:sp>
    </p:spTree>
    <p:extLst>
      <p:ext uri="{BB962C8B-B14F-4D97-AF65-F5344CB8AC3E}">
        <p14:creationId xmlns:p14="http://schemas.microsoft.com/office/powerpoint/2010/main" val="41791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7874" y="541244"/>
            <a:ext cx="9905998" cy="1478570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Convivencia escolar y conflicto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095" y="1684963"/>
            <a:ext cx="10573555" cy="35417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CL" sz="3200" dirty="0">
                <a:solidFill>
                  <a:schemeClr val="bg1"/>
                </a:solidFill>
              </a:rPr>
              <a:t>Los conflictos no son buenos ni malos en sí mismos. </a:t>
            </a:r>
            <a:endParaRPr lang="es-CL" sz="32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s-CL" sz="3200" dirty="0">
                <a:solidFill>
                  <a:schemeClr val="bg1"/>
                </a:solidFill>
              </a:rPr>
              <a:t>Bien tratado, el conflicto es una oportunidad de aprendizaje</a:t>
            </a:r>
            <a:r>
              <a:rPr lang="es-CL" sz="32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CL" sz="3200" dirty="0">
                <a:solidFill>
                  <a:schemeClr val="bg1"/>
                </a:solidFill>
              </a:rPr>
              <a:t> Mal tratado, puede ser un impedimento para el aprendizaje.</a:t>
            </a:r>
            <a:endParaRPr lang="es-CL" sz="3200" dirty="0" smtClean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5" y="394398"/>
            <a:ext cx="11204620" cy="1478570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Diversas maneras de enfrentar los conflictos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941" y="1356562"/>
            <a:ext cx="10403467" cy="4735145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Para expresarlo gráficamente, estas maneras se pueden representar en un plano compuesto por dos coordenadas: un eje que representa la preocupación por los intereses de las otras personas, y un segundo eje que representa la preocupación por los intereses propios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214" t="20310" r="30807" b="45360"/>
          <a:stretch/>
        </p:blipFill>
        <p:spPr>
          <a:xfrm>
            <a:off x="2550017" y="3241193"/>
            <a:ext cx="5331854" cy="25113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06321" y="5713769"/>
            <a:ext cx="1021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Fuente: Conceptos clave para la resolución pacífica de conflictos en el ámbito escolar. Ministerio de Educación de </a:t>
            </a:r>
            <a:r>
              <a:rPr lang="es-CL" dirty="0" smtClean="0"/>
              <a:t>Chile (2006</a:t>
            </a:r>
            <a:r>
              <a:rPr lang="es-CL" dirty="0"/>
              <a:t>). Pág. 17-18.</a:t>
            </a:r>
          </a:p>
        </p:txBody>
      </p:sp>
    </p:spTree>
    <p:extLst>
      <p:ext uri="{BB962C8B-B14F-4D97-AF65-F5344CB8AC3E}">
        <p14:creationId xmlns:p14="http://schemas.microsoft.com/office/powerpoint/2010/main" val="35685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230" y="270789"/>
            <a:ext cx="9905998" cy="1055735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Elementos</a:t>
            </a:r>
            <a:r>
              <a:rPr lang="es-CL" dirty="0"/>
              <a:t> </a:t>
            </a:r>
            <a:r>
              <a:rPr lang="es-CL" dirty="0">
                <a:solidFill>
                  <a:schemeClr val="bg1"/>
                </a:solidFill>
              </a:rPr>
              <a:t>de un conflicto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8229" y="1326523"/>
            <a:ext cx="9905999" cy="4700789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¿Cuáles son esos elementos</a:t>
            </a:r>
            <a:r>
              <a:rPr lang="es-CL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CL" dirty="0">
                <a:solidFill>
                  <a:schemeClr val="bg1"/>
                </a:solidFill>
              </a:rPr>
              <a:t>En primer lugar, </a:t>
            </a:r>
            <a:r>
              <a:rPr lang="es-CL" b="1" dirty="0">
                <a:solidFill>
                  <a:schemeClr val="bg1"/>
                </a:solidFill>
              </a:rPr>
              <a:t>los protagonistas y la </a:t>
            </a:r>
            <a:r>
              <a:rPr lang="es-CL" b="1" dirty="0" smtClean="0">
                <a:solidFill>
                  <a:schemeClr val="bg1"/>
                </a:solidFill>
              </a:rPr>
              <a:t>relación entre </a:t>
            </a:r>
            <a:r>
              <a:rPr lang="es-CL" b="1" dirty="0">
                <a:solidFill>
                  <a:schemeClr val="bg1"/>
                </a:solidFill>
              </a:rPr>
              <a:t>ellos</a:t>
            </a:r>
            <a:r>
              <a:rPr lang="es-CL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CL" dirty="0">
                <a:solidFill>
                  <a:schemeClr val="bg1"/>
                </a:solidFill>
              </a:rPr>
              <a:t>La relación entre ellos da cuenta de un segundo elemento: </a:t>
            </a:r>
            <a:r>
              <a:rPr lang="es-CL" b="1" dirty="0">
                <a:solidFill>
                  <a:schemeClr val="bg1"/>
                </a:solidFill>
              </a:rPr>
              <a:t>el nivel o tipo de emociones o sentimientos con que se enfrentan los </a:t>
            </a:r>
            <a:r>
              <a:rPr lang="es-CL" b="1" dirty="0" smtClean="0">
                <a:solidFill>
                  <a:schemeClr val="bg1"/>
                </a:solidFill>
              </a:rPr>
              <a:t>protagonistas.</a:t>
            </a:r>
          </a:p>
          <a:p>
            <a:r>
              <a:rPr lang="es-CL" b="1" dirty="0">
                <a:solidFill>
                  <a:schemeClr val="bg1"/>
                </a:solidFill>
              </a:rPr>
              <a:t> </a:t>
            </a:r>
            <a:r>
              <a:rPr lang="es-CL" b="1" dirty="0" smtClean="0">
                <a:solidFill>
                  <a:schemeClr val="bg1"/>
                </a:solidFill>
              </a:rPr>
              <a:t>Proceso </a:t>
            </a:r>
            <a:r>
              <a:rPr lang="es-CL" b="1" dirty="0">
                <a:solidFill>
                  <a:schemeClr val="bg1"/>
                </a:solidFill>
              </a:rPr>
              <a:t>o la </a:t>
            </a:r>
            <a:r>
              <a:rPr lang="es-CL" b="1" dirty="0" smtClean="0">
                <a:solidFill>
                  <a:schemeClr val="bg1"/>
                </a:solidFill>
              </a:rPr>
              <a:t>Escalada.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Valores.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Posiciones </a:t>
            </a:r>
            <a:r>
              <a:rPr lang="es-CL" b="1" dirty="0">
                <a:solidFill>
                  <a:schemeClr val="bg1"/>
                </a:solidFill>
              </a:rPr>
              <a:t>del </a:t>
            </a:r>
            <a:r>
              <a:rPr lang="es-CL" b="1" dirty="0" smtClean="0">
                <a:solidFill>
                  <a:schemeClr val="bg1"/>
                </a:solidFill>
              </a:rPr>
              <a:t>conflicto.</a:t>
            </a:r>
          </a:p>
          <a:p>
            <a:r>
              <a:rPr lang="es-CL" b="1" dirty="0" smtClean="0">
                <a:solidFill>
                  <a:schemeClr val="tx1">
                    <a:lumMod val="85000"/>
                  </a:schemeClr>
                </a:solidFill>
              </a:rPr>
              <a:t>Intereses</a:t>
            </a:r>
            <a:r>
              <a:rPr lang="es-CL" b="1" dirty="0">
                <a:solidFill>
                  <a:schemeClr val="tx1">
                    <a:lumMod val="8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40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8036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Modelos </a:t>
            </a:r>
            <a:r>
              <a:rPr lang="es-CL" dirty="0"/>
              <a:t>de intervención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10" t="21309" r="14010" b="4588"/>
          <a:stretch/>
        </p:blipFill>
        <p:spPr>
          <a:xfrm>
            <a:off x="1141413" y="1359682"/>
            <a:ext cx="9305129" cy="51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867" y="245030"/>
            <a:ext cx="9905998" cy="991341"/>
          </a:xfrm>
        </p:spPr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</a:rPr>
              <a:t>Para mejorar la convivencia y prevenir los </a:t>
            </a:r>
            <a:r>
              <a:rPr lang="es-CL" sz="3200" dirty="0" smtClean="0">
                <a:solidFill>
                  <a:schemeClr val="bg1"/>
                </a:solidFill>
              </a:rPr>
              <a:t>conflictos es </a:t>
            </a:r>
            <a:r>
              <a:rPr lang="es-CL" sz="3200" dirty="0">
                <a:solidFill>
                  <a:schemeClr val="bg1"/>
                </a:solidFill>
              </a:rPr>
              <a:t>conveniente: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6866" y="1236371"/>
            <a:ext cx="9905999" cy="466215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ayudar a desarrollar en los alumnos las </a:t>
            </a:r>
            <a:r>
              <a:rPr lang="es-CL" dirty="0" smtClean="0">
                <a:solidFill>
                  <a:schemeClr val="bg1"/>
                </a:solidFill>
              </a:rPr>
              <a:t>capacidades pro sociales</a:t>
            </a:r>
            <a:r>
              <a:rPr lang="es-CL" dirty="0">
                <a:solidFill>
                  <a:schemeClr val="bg1"/>
                </a:solidFill>
              </a:rPr>
              <a:t>;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elaborar </a:t>
            </a:r>
            <a:r>
              <a:rPr lang="es-CL" dirty="0">
                <a:solidFill>
                  <a:schemeClr val="bg1"/>
                </a:solidFill>
              </a:rPr>
              <a:t>un marco claro y compartido de </a:t>
            </a:r>
            <a:r>
              <a:rPr lang="es-CL" dirty="0" smtClean="0">
                <a:solidFill>
                  <a:schemeClr val="bg1"/>
                </a:solidFill>
              </a:rPr>
              <a:t>normas que </a:t>
            </a:r>
            <a:r>
              <a:rPr lang="es-CL" dirty="0">
                <a:solidFill>
                  <a:schemeClr val="bg1"/>
                </a:solidFill>
              </a:rPr>
              <a:t>regulen las relaciones interpersonales;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crear </a:t>
            </a:r>
            <a:r>
              <a:rPr lang="es-CL" dirty="0">
                <a:solidFill>
                  <a:schemeClr val="bg1"/>
                </a:solidFill>
              </a:rPr>
              <a:t>estructuras y mecanismos que </a:t>
            </a:r>
            <a:r>
              <a:rPr lang="es-CL" dirty="0" smtClean="0">
                <a:solidFill>
                  <a:schemeClr val="bg1"/>
                </a:solidFill>
              </a:rPr>
              <a:t>permitan la </a:t>
            </a:r>
            <a:r>
              <a:rPr lang="es-CL" dirty="0">
                <a:solidFill>
                  <a:schemeClr val="bg1"/>
                </a:solidFill>
              </a:rPr>
              <a:t>participación real de los alumnos </a:t>
            </a:r>
            <a:r>
              <a:rPr lang="es-CL" dirty="0" smtClean="0">
                <a:solidFill>
                  <a:schemeClr val="bg1"/>
                </a:solidFill>
              </a:rPr>
              <a:t>y alumnas </a:t>
            </a:r>
            <a:r>
              <a:rPr lang="es-CL" dirty="0">
                <a:solidFill>
                  <a:schemeClr val="bg1"/>
                </a:solidFill>
              </a:rPr>
              <a:t>en las decisiones que les atañen;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planificar </a:t>
            </a:r>
            <a:r>
              <a:rPr lang="es-CL" dirty="0">
                <a:solidFill>
                  <a:schemeClr val="bg1"/>
                </a:solidFill>
              </a:rPr>
              <a:t>estrategias específicas de </a:t>
            </a:r>
            <a:r>
              <a:rPr lang="es-CL" dirty="0" smtClean="0">
                <a:solidFill>
                  <a:schemeClr val="bg1"/>
                </a:solidFill>
              </a:rPr>
              <a:t>prevención y </a:t>
            </a:r>
            <a:r>
              <a:rPr lang="es-CL" dirty="0">
                <a:solidFill>
                  <a:schemeClr val="bg1"/>
                </a:solidFill>
              </a:rPr>
              <a:t>resolución de conflictos</a:t>
            </a:r>
            <a:r>
              <a:rPr lang="es-CL" dirty="0" smtClean="0">
                <a:solidFill>
                  <a:schemeClr val="bg1"/>
                </a:solidFill>
              </a:rPr>
              <a:t>;</a:t>
            </a:r>
            <a:endParaRPr lang="es-CL" dirty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organizar </a:t>
            </a:r>
            <a:r>
              <a:rPr lang="es-CL" dirty="0">
                <a:solidFill>
                  <a:schemeClr val="bg1"/>
                </a:solidFill>
              </a:rPr>
              <a:t>actividades de formación del </a:t>
            </a:r>
            <a:r>
              <a:rPr lang="es-CL" dirty="0" smtClean="0">
                <a:solidFill>
                  <a:schemeClr val="bg1"/>
                </a:solidFill>
              </a:rPr>
              <a:t>profesorado.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776" y="167757"/>
            <a:ext cx="9905998" cy="823916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Medidas preventivas para el aula: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107" y="991673"/>
            <a:ext cx="11281893" cy="462783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la construcción de normas concretas </a:t>
            </a:r>
            <a:r>
              <a:rPr lang="es-CL" dirty="0" smtClean="0">
                <a:solidFill>
                  <a:schemeClr val="bg1"/>
                </a:solidFill>
              </a:rPr>
              <a:t>contra las </a:t>
            </a:r>
            <a:r>
              <a:rPr lang="es-CL" dirty="0">
                <a:solidFill>
                  <a:schemeClr val="bg1"/>
                </a:solidFill>
              </a:rPr>
              <a:t>agresiones y a favor de las relaciones </a:t>
            </a:r>
            <a:r>
              <a:rPr lang="es-CL" dirty="0" smtClean="0">
                <a:solidFill>
                  <a:schemeClr val="bg1"/>
                </a:solidFill>
              </a:rPr>
              <a:t>interpersonales positivas;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tener </a:t>
            </a:r>
            <a:r>
              <a:rPr lang="es-CL" dirty="0">
                <a:solidFill>
                  <a:schemeClr val="bg1"/>
                </a:solidFill>
              </a:rPr>
              <a:t>momentos específicos en la </a:t>
            </a:r>
            <a:r>
              <a:rPr lang="es-CL" dirty="0" smtClean="0">
                <a:solidFill>
                  <a:schemeClr val="bg1"/>
                </a:solidFill>
              </a:rPr>
              <a:t>semana donde </a:t>
            </a:r>
            <a:r>
              <a:rPr lang="es-CL" dirty="0">
                <a:solidFill>
                  <a:schemeClr val="bg1"/>
                </a:solidFill>
              </a:rPr>
              <a:t>se analicen las relaciones </a:t>
            </a:r>
            <a:r>
              <a:rPr lang="es-CL" dirty="0" smtClean="0">
                <a:solidFill>
                  <a:schemeClr val="bg1"/>
                </a:solidFill>
              </a:rPr>
              <a:t>interpersonales y </a:t>
            </a:r>
            <a:r>
              <a:rPr lang="es-CL" dirty="0">
                <a:solidFill>
                  <a:schemeClr val="bg1"/>
                </a:solidFill>
              </a:rPr>
              <a:t>la comunicación entre los estudiantes;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que </a:t>
            </a:r>
            <a:r>
              <a:rPr lang="es-CL" dirty="0">
                <a:solidFill>
                  <a:schemeClr val="bg1"/>
                </a:solidFill>
              </a:rPr>
              <a:t>el grupo desarrolle la empatía </a:t>
            </a:r>
            <a:r>
              <a:rPr lang="es-CL" dirty="0" smtClean="0">
                <a:solidFill>
                  <a:schemeClr val="bg1"/>
                </a:solidFill>
              </a:rPr>
              <a:t>emocional y </a:t>
            </a:r>
            <a:r>
              <a:rPr lang="es-CL" dirty="0">
                <a:solidFill>
                  <a:schemeClr val="bg1"/>
                </a:solidFill>
              </a:rPr>
              <a:t>pueda conmoverse con lo que </a:t>
            </a:r>
            <a:endParaRPr lang="es-C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chemeClr val="bg1"/>
                </a:solidFill>
              </a:rPr>
              <a:t>puede sucederle a </a:t>
            </a:r>
            <a:r>
              <a:rPr lang="es-CL" dirty="0">
                <a:solidFill>
                  <a:schemeClr val="bg1"/>
                </a:solidFill>
              </a:rPr>
              <a:t>cualquiera de sus compañeros </a:t>
            </a:r>
            <a:r>
              <a:rPr lang="es-CL" dirty="0" smtClean="0">
                <a:solidFill>
                  <a:schemeClr val="bg1"/>
                </a:solidFill>
              </a:rPr>
              <a:t>o compañeras</a:t>
            </a:r>
            <a:r>
              <a:rPr lang="es-CL" dirty="0">
                <a:solidFill>
                  <a:schemeClr val="bg1"/>
                </a:solidFill>
              </a:rPr>
              <a:t>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involucrar </a:t>
            </a:r>
            <a:r>
              <a:rPr lang="es-CL" dirty="0">
                <a:solidFill>
                  <a:schemeClr val="bg1"/>
                </a:solidFill>
              </a:rPr>
              <a:t>a las familias en las </a:t>
            </a:r>
            <a:r>
              <a:rPr lang="es-CL" dirty="0" smtClean="0">
                <a:solidFill>
                  <a:schemeClr val="bg1"/>
                </a:solidFill>
              </a:rPr>
              <a:t>conversaciones de </a:t>
            </a:r>
            <a:r>
              <a:rPr lang="es-CL" dirty="0">
                <a:solidFill>
                  <a:schemeClr val="bg1"/>
                </a:solidFill>
              </a:rPr>
              <a:t>sus hijos sobre las formas </a:t>
            </a:r>
            <a:endParaRPr lang="es-C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chemeClr val="bg1"/>
                </a:solidFill>
              </a:rPr>
              <a:t>que </a:t>
            </a:r>
            <a:r>
              <a:rPr lang="es-CL" dirty="0">
                <a:solidFill>
                  <a:schemeClr val="bg1"/>
                </a:solidFill>
              </a:rPr>
              <a:t>tienen </a:t>
            </a:r>
            <a:r>
              <a:rPr lang="es-CL" dirty="0" smtClean="0">
                <a:solidFill>
                  <a:schemeClr val="bg1"/>
                </a:solidFill>
              </a:rPr>
              <a:t>de convivir </a:t>
            </a:r>
            <a:r>
              <a:rPr lang="es-CL" dirty="0">
                <a:solidFill>
                  <a:schemeClr val="bg1"/>
                </a:solidFill>
              </a:rPr>
              <a:t>y de relacionarse entre ellos.</a:t>
            </a:r>
          </a:p>
        </p:txBody>
      </p:sp>
    </p:spTree>
    <p:extLst>
      <p:ext uri="{BB962C8B-B14F-4D97-AF65-F5344CB8AC3E}">
        <p14:creationId xmlns:p14="http://schemas.microsoft.com/office/powerpoint/2010/main" val="14218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5481</TotalTime>
  <Words>938</Words>
  <Application>Microsoft Office PowerPoint</Application>
  <PresentationFormat>Panorámica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Tw Cen MT</vt:lpstr>
      <vt:lpstr>Circuito</vt:lpstr>
      <vt:lpstr>¿Cómo resolver dialógica y pacíficamente los conflictos?</vt:lpstr>
      <vt:lpstr>Objetivo:</vt:lpstr>
      <vt:lpstr>Introducción</vt:lpstr>
      <vt:lpstr>Convivencia escolar y conflicto </vt:lpstr>
      <vt:lpstr>Diversas maneras de enfrentar los conflictos</vt:lpstr>
      <vt:lpstr>Elementos de un conflicto</vt:lpstr>
      <vt:lpstr>Modelos de intervención</vt:lpstr>
      <vt:lpstr>Para mejorar la convivencia y prevenir los conflictos es conveniente:</vt:lpstr>
      <vt:lpstr>Medidas preventivas para el aula:</vt:lpstr>
      <vt:lpstr>Técnicas alternativas para resolver los conflictos</vt:lpstr>
      <vt:lpstr>Cuadro sinóptico de las técnicas de resolución de conflictos</vt:lpstr>
      <vt:lpstr>Negociación</vt:lpstr>
      <vt:lpstr>Mediación</vt:lpstr>
      <vt:lpstr>Arbitraje Pedagógico</vt:lpstr>
      <vt:lpstr>Desarrollo de competencias para resolver los conflictos</vt:lpstr>
      <vt:lpstr>Competencias comunicativas</vt:lpstr>
      <vt:lpstr>Competencias comunicativas</vt:lpstr>
      <vt:lpstr>Competencias comunicativas</vt:lpstr>
      <vt:lpstr>Competencias comunicativas</vt:lpstr>
      <vt:lpstr>Presentación de PowerPoint</vt:lpstr>
      <vt:lpstr>Presentación de PowerPoint</vt:lpstr>
      <vt:lpstr>RESULTADOS SIMCE colegio boston</vt:lpstr>
      <vt:lpstr>GRACIAS POR SU ATENCIÓN Y TIEMPO!!!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resolver dialógica y pacíficamente los conflictos?</dc:title>
  <dc:creator>Héctor</dc:creator>
  <cp:lastModifiedBy>Héctor</cp:lastModifiedBy>
  <cp:revision>33</cp:revision>
  <dcterms:created xsi:type="dcterms:W3CDTF">2019-08-19T12:27:19Z</dcterms:created>
  <dcterms:modified xsi:type="dcterms:W3CDTF">2019-08-26T16:18:37Z</dcterms:modified>
</cp:coreProperties>
</file>